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notesMaster" Target="notesMasters/notesMaster1.xml" /><Relationship Id="rId184" Type="http://schemas.openxmlformats.org/officeDocument/2006/relationships/viewProps" Target="viewProps.xml" /><Relationship Id="rId18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86" Type="http://schemas.openxmlformats.org/officeDocument/2006/relationships/tableStyles" Target="tableStyles.xml" /><Relationship Id="rId185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2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3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3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3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3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3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12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12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12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12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12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2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2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William Sealy Gosset</a:t>
            </a:r>
            <a:r>
              <a:rPr/>
              <a:t>: Entwickelte den t-Test 1908, während er bei der Guinness-Brauerei arbeitete. Da Guinness Mitarbeitern nicht erlaubte, zu publizieren, veröffentlichte er unter dem Pseudonym “Student”.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Ursprüngliche Anwendung</a:t>
            </a:r>
            <a:r>
              <a:rPr/>
              <a:t>: Gosset brauchte eine Methode, um die Qualität von Brauerei-Rohstoffen mit kleinen Stichproben zu testen.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Evolution</a:t>
            </a:r>
            <a:r>
              <a:rPr/>
              <a:t>: Vom ursprünglichen “Student’s t-Test” haben sich verschiedene Varianten entwickelt, um unterschiedlichen Forschungsfragen gerecht zu werden.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Nichtparametrische Verfahren</a:t>
            </a:r>
            <a:r>
              <a:rPr/>
              <a:t>: Wann Mann-Whitney-U oder Wilcoxon-Test als Alternative sinnvoll sind (bei Verletzung der Normalverteilungsannahme).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ANOVA</a:t>
            </a:r>
            <a:r>
              <a:rPr/>
              <a:t>: Bei mehr als zwei zu vergleichenden Gruppen als Erweiterung des t-Tests.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Robuste Verfahren</a:t>
            </a:r>
            <a:r>
              <a:rPr/>
              <a:t>: Trimmed-Mean-t-Tests und andere Ansätze, die weniger anfällig für Ausreißer sind.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130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Umsetzung in R/Python/SPSS</a:t>
            </a:r>
            <a:r>
              <a:rPr/>
              <a:t>: Konkrete Codebeispiele für verschiedene Statistikprogramme.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Ausgabeinterpretation</a:t>
            </a:r>
            <a:r>
              <a:rPr/>
              <a:t>: Wie man die typische Ausgabe statistischer Software richtig liest und interpretiert.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Grafische Darstellung</a:t>
            </a:r>
            <a:r>
              <a:rPr/>
              <a:t>: Sinnvolle Visualisierungen für t-Test-Ergebnisse (Boxplots, Mittelwerte mit Konfidenzintervallen).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Reproduzierbarkeit sicherstellen</a:t>
            </a:r>
            <a:r>
              <a:rPr/>
              <a:t>: Tipps zur Dokumentation der Analyse für wissenschaftliche Transparenz.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131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p-Wert-Problematik</a:t>
            </a:r>
            <a:r>
              <a:rPr/>
              <a:t>: Die aktuelle Diskussion um die Überbetonung der Signifikanz und p-Hacking.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Bayes’sche Alternativen</a:t>
            </a:r>
            <a:r>
              <a:rPr/>
              <a:t>: Kurze Einführung in Bayes-Faktoren als Alternative zu p-Werten.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Replikationskrise</a:t>
            </a:r>
            <a:r>
              <a:rPr/>
              <a:t>: Wie mangelnde statistische Power und Publikationsbias zu nicht-replizierbaren Befunden führen können.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Power-Analysen</a:t>
            </a:r>
            <a:r>
              <a:rPr/>
              <a:t>: Betonung der Wichtigkeit adäquater Stichprobengrößen für zuverlässige t-Tests.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132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Hier demonstriere ich einen typischen R-Code für die Durchführung eines t-Tests: - Der erste Test ist ein klassischer t-Test mit der Annahme gleicher Varianzen - Der zweite ist ein Welch-Test, der keine Varianzhomogenität voraussetzt - Das Effektstärkenmaß Cohen’s d wird mit dem Paket “effsize” berechnet - In der Vorlesung könntest du diese Befehle live ausführen und die Ergebnisse besprechen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133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Diese Visualisierung zeigt: - Boxplots für beide Gruppen, die die Verteilung veranschaulichen - Die einzelnen Datenpunkte als Punkte (Jitter verhindert Überlappungen) - Die Mittelwerte als größere Rauten - Diese Art der Darstellung ist informativer als ein einfacher Balkendiagramm, da sie die Streuung der Daten zeigt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t-Verteilung</a:t>
            </a:r>
            <a:r>
              <a:rPr/>
              <a:t>: Eine kontinuierliche Wahrscheinlichkeitsverteilung, die der Normalverteilung ähnelt, aber breitere “Schwänze” hat, was sie für kleine Stichproben geeigneter macht.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Freiheitsgrade</a:t>
            </a:r>
            <a:r>
              <a:rPr/>
              <a:t>: Bestimmen die Form der t-Verteilung. Bei großen Freiheitsgraden nähert sich die t-Verteilung der Normalverteilung an.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Unterschied zur Normalverteilung</a:t>
            </a:r>
            <a:r>
              <a:rPr/>
              <a:t>: Die t-Verteilung berücksichtigt die zusätzliche Unsicherheit, die durch die Schätzung der Populationsvarianz aus einer kleinen Stichprobe entsteht.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Zentraler Grenzwertsatz</a:t>
            </a:r>
            <a:r>
              <a:rPr/>
              <a:t>: Erklärt, warum wir den t-Test auch bei nicht perfekt normalverteilten Daten anwenden können, wenn die Stichprobe groß genug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rPr/>
              <a:t>: Vergleicht den Mittelwert einer Stichprobe mit einem bekannten oder hypothetischen Wert.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Zweistichproben-t-Test (unabhängig)</a:t>
            </a:r>
            <a:r>
              <a:rPr/>
              <a:t>: Vergleicht die Mittelwerte zweier unabhängiger Gruppen.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Gepaarter t-Test (abhängig)</a:t>
            </a:r>
            <a:r>
              <a:rPr/>
              <a:t>: Vergleicht Mittelwerte von zwei verbundenen Messungen (z.B. vorher-nachher).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Welch-Test</a:t>
            </a:r>
            <a:r>
              <a:rPr/>
              <a:t>: Modifikation des t-Tests für den Fall ungleicher Varianzen, was eine häufige Verletzung der Annahmen des klassischen t-Tests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Die Daten sollten annähernd normalverteilt sein. Bei großen Stichproben (n &gt; 30) ist der Test robust gegenüber Verletzungen dieser Annahme.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Varianzhomogenität</a:t>
            </a:r>
            <a:r>
              <a:rPr/>
              <a:t>: Bei unabhängigem t-Test sollten beide Gruppen ähnliche Varianzen aufweisen, sonst sollte der Welch-Test verwendet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Unabhängigkeit der Beobachtungen</a:t>
            </a:r>
            <a:r>
              <a:rPr/>
              <a:t>: Die Daten sollten nicht durch Messwiederholungen oder Clustering beeinflusst sein (außer beim gepaarten t-Test).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Skalenniveau der Daten</a:t>
            </a:r>
            <a:r>
              <a:rPr/>
              <a:t>: Die abhängige Variable sollte metrisch sein (Intervall- oder Verhältnisskala).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124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Typischerweise, dass kein Unterschied zwischen den Gruppen besteht oder der Stichprobenmittelwert dem Populationsmittelwert entspricht.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Alternativhypothese (H₁)</a:t>
            </a:r>
            <a:r>
              <a:rPr/>
              <a:t>: Die Gegenposition zur Nullhypothese, z.B. dass ein Unterschied existiert.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Gerichtete vs. ungerichtete Hypothesen</a:t>
            </a:r>
            <a:r>
              <a:rPr/>
              <a:t>: Ungerichtete testen auf generelle Unterschiede (≠), gerichtete auf spezifische Richtungen (&lt; oder &gt;).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Fehler 1. und 2. Art</a:t>
            </a:r>
            <a:r>
              <a:rPr/>
              <a:t>: Typ-I-Fehler = fälschliche Ablehnung der Nullhypothese (α); Typ-II-Fehler = fälschliche Beibehaltung der Nullhypothese (β).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125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Formelapparat</a:t>
            </a:r>
            <a:r>
              <a:rPr/>
              <a:t>: Zeige die relevanten Formeln für die Berechnung der t-Statistik je nach Art des t-Tests.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Berechnung der Teststatistik</a:t>
            </a:r>
            <a:r>
              <a:rPr/>
              <a:t>: Erklärung, wie Mittelwertdifferenz, Standardfehler und Freiheitsgrade zur t-Statistik kombiniert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Kritische Werte bestimmen</a:t>
            </a:r>
            <a:r>
              <a:rPr/>
              <a:t>: Wie man anhand von t-Tabellen oder Software die kritischen Grenzen für die Entscheidung findet.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p-Wert-Berechnung</a:t>
            </a:r>
            <a:r>
              <a:rPr/>
              <a:t>: Erläuterung, dass der p-Wert die Wahrscheinlichkeit angibt, die beobachtete oder eine extremere Differenz zu erhalten, wenn H₀ wahr 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Cohen’s d</a:t>
            </a:r>
            <a:r>
              <a:rPr/>
              <a:t>: Standardisierte Mittelwertdifferenz, übliche Interpretation: 0.2 = klein, 0.5 = mittel, 0.8 = groß.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Hedges’ g</a:t>
            </a:r>
            <a:r>
              <a:rPr/>
              <a:t>: Korrektur von Cohen’s d für kleine Stichproben.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Glass’ Δ</a:t>
            </a:r>
            <a:r>
              <a:rPr/>
              <a:t>: Verwendet nur die Standardabweichung der Kontrollgruppe, nützlich bei ungleichen Varianzen.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Interpretation von Effektgrößen</a:t>
            </a:r>
            <a:r>
              <a:rPr/>
              <a:t>: Betone, dass Effektstärken oft aussagekräftiger sind als p-Werte, da sie die praktische Bedeutsamkeit eines Befundes zeigen.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127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Signifikanz vs. Relevanz</a:t>
            </a:r>
            <a:r>
              <a:rPr/>
              <a:t>: Ein statistisch signifikantes Ergebnis bedeutet nicht automatisch, dass es praktisch relevant ist.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Konfidenzintervalle</a:t>
            </a:r>
            <a:r>
              <a:rPr/>
              <a:t>: Geben zusätzlich zur Entscheidung “signifikant/nicht signifikant” einen Bereich für die wahre Effektgröße an.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Typische Fehlinterpretationen</a:t>
            </a:r>
            <a:r>
              <a:rPr/>
              <a:t>: p &lt; 0.05 bedeutet nicht, dass die Wahrscheinlichkeit der Nullhypothese &lt; 5% ist oder dass der Effekt zu 95% in der Population existiert.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Schlussfolgerungen formulieren</a:t>
            </a:r>
            <a:r>
              <a:rPr/>
              <a:t>: Wie man Ergebnisse korrekt und präzise in wissenschaftlicher Sprache formuliert.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128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Klinische Studien</a:t>
            </a:r>
            <a:r>
              <a:rPr/>
              <a:t>: Vergleich von Behandlungs- und Kontrollgruppen, z.B. bei Medikamentenwirksamkeit.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Experimentelle Psychologie</a:t>
            </a:r>
            <a:r>
              <a:rPr/>
              <a:t>: Beispiele für typische psychologische Experimente, die mit t-Tests ausgewertet werden.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A/B-Testing im Marketing</a:t>
            </a:r>
            <a:r>
              <a:rPr/>
              <a:t>: Wie Unternehmen verschiedene Versionen von Websites oder Werbungen vergleichen.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Qualitätskontrolle in der Produktion</a:t>
            </a:r>
            <a:r>
              <a:rPr/>
              <a:t>: Anwendung von t-Tests zur Überwachung von Produktionsparametern.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129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9.png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1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3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4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5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6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7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8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denken Sie über diese Grafik?</a:t>
            </a:r>
          </a:p>
        </p:txBody>
      </p:sp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Wahrscheinlichkeiten &amp;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Intuitive Einführung in Zufall &amp; Normalverteilung</a:t>
            </a:r>
          </a:p>
          <a:p>
            <a:pPr lvl="0"/>
            <a:r>
              <a:rPr/>
              <a:t>Laplace, Simulation, </a:t>
            </a:r>
            <a:r>
              <a:rPr>
                <a:latin typeface="Courier"/>
              </a:rPr>
              <a:t>rnorm()</a:t>
            </a:r>
            <a:r>
              <a:rPr/>
              <a:t>, </a:t>
            </a:r>
            <a:r>
              <a:rPr>
                <a:latin typeface="Courier"/>
              </a:rPr>
              <a:t>dnorm()</a:t>
            </a:r>
          </a:p>
          <a:p>
            <a:pPr lvl="0"/>
            <a:r>
              <a:rPr/>
              <a:t>Visualisierung von Wahrscheinlichkeitsdichte</a:t>
            </a:r>
          </a:p>
        </p:txBody>
      </p:sp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Zentrale Grenzwertsätze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Warum Mittelwerte normalverteilt sind</a:t>
            </a:r>
          </a:p>
          <a:p>
            <a:pPr lvl="0"/>
            <a:r>
              <a:rPr/>
              <a:t>Simulationen mit </a:t>
            </a:r>
            <a:r>
              <a:rPr>
                <a:latin typeface="Courier"/>
              </a:rPr>
              <a:t>replicate()</a:t>
            </a:r>
            <a:r>
              <a:rPr/>
              <a:t>, </a:t>
            </a:r>
            <a:r>
              <a:rPr>
                <a:latin typeface="Courier"/>
              </a:rPr>
              <a:t>mean()</a:t>
            </a:r>
          </a:p>
          <a:p>
            <a:pPr lvl="0"/>
            <a:r>
              <a:rPr/>
              <a:t>Stichprobenverteilungen</a:t>
            </a:r>
          </a:p>
        </p:txBody>
      </p:sp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Klassische Statistische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Konzepte der Nullhypothese und Alternativhypothese</a:t>
            </a:r>
          </a:p>
          <a:p>
            <a:pPr lvl="0"/>
            <a:r>
              <a:rPr/>
              <a:t>Placebos und Behandlungsgruppen in Experimenten</a:t>
            </a:r>
          </a:p>
          <a:p>
            <a:pPr lvl="0"/>
            <a:r>
              <a:rPr/>
              <a:t>Randomisierung</a:t>
            </a:r>
          </a:p>
        </p:txBody>
      </p:sp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H0: Nullhypothese</a:t>
            </a:r>
          </a:p>
          <a:p>
            <a:pPr lvl="0"/>
            <a:r>
              <a:rPr/>
              <a:t>H1: Alternativhypothese</a:t>
            </a:r>
          </a:p>
          <a:p>
            <a:pPr lvl="0"/>
            <a:r>
              <a:rPr/>
              <a:t>Isolierbarkeit des Untersuchungsgegenstands</a:t>
            </a:r>
          </a:p>
          <a:p>
            <a:pPr lvl="0"/>
            <a:r>
              <a:rPr/>
              <a:t>Arbeit mit Stichproben statt Grundgesamtheit</a:t>
            </a:r>
          </a:p>
        </p:txBody>
      </p:sp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Mittelwert einer Stichprobe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Stichprobenverteilung des Mittelwerts</a:t>
            </a:r>
          </a:p>
          <a:p>
            <a:pPr lvl="0"/>
            <a:r>
              <a:rPr/>
              <a:t>Central Limit Theorem</a:t>
            </a:r>
          </a:p>
          <a:p>
            <a:pPr lvl="0"/>
            <a:r>
              <a:rPr/>
              <a:t>Unsicherheiten in der Schätzung</a:t>
            </a:r>
          </a:p>
        </p:txBody>
      </p:sp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Unsicherheiten abschätzen</a:t>
            </a:r>
          </a:p>
          <a:p>
            <a:pPr lvl="0"/>
            <a:r>
              <a:rPr/>
              <a:t>Konfidenzintervall mit </a:t>
            </a:r>
            <a:r>
              <a:rPr>
                <a:latin typeface="Courier"/>
              </a:rPr>
              <a:t>t.test()</a:t>
            </a:r>
          </a:p>
          <a:p>
            <a:pPr lvl="0"/>
            <a:r>
              <a:rPr/>
              <a:t>Visualisierung von CI über Punkteschätzungen</a:t>
            </a:r>
          </a:p>
        </p:txBody>
      </p:sp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Testlogik verstehen</a:t>
            </a:r>
          </a:p>
          <a:p>
            <a:pPr lvl="0"/>
            <a:r>
              <a:rPr/>
              <a:t>Null- und Alternativhypothese</a:t>
            </a:r>
          </a:p>
          <a:p>
            <a:pPr lvl="0"/>
            <a:r>
              <a:rPr/>
              <a:t>Fehler 1. &amp; 2. Art</a:t>
            </a:r>
          </a:p>
          <a:p>
            <a:pPr lvl="0"/>
            <a:r>
              <a:rPr/>
              <a:t>Signifikanzniveau, p-Wert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 - Die Statistik-Pille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 - Mit dieser Pille schreiben Sie garantiert bessere Noten! Aber wie finden wir das heraus? - Experimentaufbau mit Test- und Kontrollgruppe - Blindtest versus Doppelblindtest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t-Tests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Historischer Hintergrund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Entwicklung durch William Sealy Gosset (unter Pseudonym “Student”)</a:t>
            </a:r>
          </a:p>
          <a:p>
            <a:pPr lvl="0"/>
            <a:r>
              <a:rPr/>
              <a:t>Ursprüngliche Anwendung in der Brauerei Guinness</a:t>
            </a:r>
          </a:p>
          <a:p>
            <a:pPr lvl="0"/>
            <a:r>
              <a:rPr/>
              <a:t>Evolution von “Student’s t-Test” zu modernen Varianten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t-Verteilung</a:t>
            </a:r>
          </a:p>
          <a:p>
            <a:pPr lvl="0"/>
            <a:r>
              <a:rPr/>
              <a:t>Freiheitsgrade</a:t>
            </a:r>
          </a:p>
          <a:p>
            <a:pPr lvl="0"/>
            <a:r>
              <a:rPr/>
              <a:t>Unterschied zur Normalverteilung</a:t>
            </a:r>
          </a:p>
          <a:p>
            <a:pPr lvl="0"/>
            <a:r>
              <a:rPr/>
              <a:t>Zentraler Grenzwertsatz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Einstichproben-t-Test</a:t>
            </a:r>
          </a:p>
          <a:p>
            <a:pPr lvl="0"/>
            <a:r>
              <a:rPr/>
              <a:t>Zweistichproben-t-Test (unabhängig)</a:t>
            </a:r>
          </a:p>
          <a:p>
            <a:pPr lvl="0"/>
            <a:r>
              <a:rPr/>
              <a:t>Gepaarter t-Test (abhängig)</a:t>
            </a:r>
          </a:p>
          <a:p>
            <a:pPr lvl="0"/>
            <a:r>
              <a:rPr/>
              <a:t>Welch-Test (ungleiche Varianzen)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Normalverteilung</a:t>
            </a:r>
          </a:p>
          <a:p>
            <a:pPr lvl="0"/>
            <a:r>
              <a:rPr/>
              <a:t>Varianzhomogenität (bei unabhängigem t-Test)</a:t>
            </a:r>
          </a:p>
          <a:p>
            <a:pPr lvl="0"/>
            <a:r>
              <a:rPr/>
              <a:t>Unabhängigkeit der Beobachtungen</a:t>
            </a:r>
          </a:p>
          <a:p>
            <a:pPr lvl="0"/>
            <a:r>
              <a:rPr/>
              <a:t>Skalenniveau der Daten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Hypothesenbildung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Nullhypothese (H₀)</a:t>
            </a:r>
          </a:p>
          <a:p>
            <a:pPr lvl="0"/>
            <a:r>
              <a:rPr/>
              <a:t>Alternativhypothese (H₁)</a:t>
            </a:r>
          </a:p>
          <a:p>
            <a:pPr lvl="0"/>
            <a:r>
              <a:rPr/>
              <a:t>Gerichtete vs. ungerichtete Hypothesen</a:t>
            </a:r>
          </a:p>
          <a:p>
            <a:pPr lvl="0"/>
            <a:r>
              <a:rPr/>
              <a:t>Fehler 1. und 2. Art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Durchführung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Formelapparat</a:t>
            </a:r>
          </a:p>
          <a:p>
            <a:pPr lvl="0"/>
            <a:r>
              <a:rPr/>
              <a:t>Berechnung der Teststatistik</a:t>
            </a:r>
          </a:p>
          <a:p>
            <a:pPr lvl="0"/>
            <a:r>
              <a:rPr/>
              <a:t>Kritische Werte bestimmen</a:t>
            </a:r>
          </a:p>
          <a:p>
            <a:pPr lvl="0"/>
            <a:r>
              <a:rPr/>
              <a:t>p-Wert-Berechnung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Cohen’s d</a:t>
            </a:r>
          </a:p>
          <a:p>
            <a:pPr lvl="0"/>
            <a:r>
              <a:rPr/>
              <a:t>Hedges’ g</a:t>
            </a:r>
          </a:p>
          <a:p>
            <a:pPr lvl="0"/>
            <a:r>
              <a:rPr/>
              <a:t>Glass’ Δ</a:t>
            </a:r>
          </a:p>
          <a:p>
            <a:pPr lvl="0"/>
            <a:r>
              <a:rPr/>
              <a:t>Interpretation von Effektgrößen</a:t>
            </a:r>
          </a:p>
        </p:txBody>
      </p:sp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Signifikanz vs. Relevanz</a:t>
            </a:r>
          </a:p>
          <a:p>
            <a:pPr lvl="0"/>
            <a:r>
              <a:rPr/>
              <a:t>Konfidenzintervalle</a:t>
            </a:r>
          </a:p>
          <a:p>
            <a:pPr lvl="0"/>
            <a:r>
              <a:rPr/>
              <a:t>Typische Fehlinterpretationen</a:t>
            </a:r>
          </a:p>
          <a:p>
            <a:pPr lvl="0"/>
            <a:r>
              <a:rPr/>
              <a:t>Schlussfolgerungen formulieren</a:t>
            </a:r>
          </a:p>
        </p:txBody>
      </p:sp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Klinische Studien</a:t>
            </a:r>
          </a:p>
          <a:p>
            <a:pPr lvl="0"/>
            <a:r>
              <a:rPr/>
              <a:t>Experimentelle Psychologie</a:t>
            </a:r>
          </a:p>
          <a:p>
            <a:pPr lvl="0"/>
            <a:r>
              <a:rPr/>
              <a:t>A/B-Testing im Marketing</a:t>
            </a:r>
          </a:p>
          <a:p>
            <a:pPr lvl="0"/>
            <a:r>
              <a:rPr/>
              <a:t>Qualitätskontrolle in der Produktion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Alternativen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Nichtparametrische Verfahren (Mann-Whitney-U, Wilcoxon)</a:t>
            </a:r>
          </a:p>
          <a:p>
            <a:pPr lvl="0"/>
            <a:r>
              <a:rPr/>
              <a:t>ANOVA bei mehr als zwei Gruppen</a:t>
            </a:r>
          </a:p>
          <a:p>
            <a:pPr lvl="0"/>
            <a:r>
              <a:rPr/>
              <a:t>Robuste Verfahren bei Verletzung der Voraussetzungen</a:t>
            </a:r>
          </a:p>
        </p:txBody>
      </p:sp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Software-Implementierung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Umsetzung in R/Python/SPSS</a:t>
            </a:r>
          </a:p>
          <a:p>
            <a:pPr lvl="0"/>
            <a:r>
              <a:rPr/>
              <a:t>Ausgabeinterpretation</a:t>
            </a:r>
          </a:p>
          <a:p>
            <a:pPr lvl="0"/>
            <a:r>
              <a:rPr/>
              <a:t>Grafische Darstellung der Ergebnisse</a:t>
            </a:r>
          </a:p>
          <a:p>
            <a:pPr lvl="0"/>
            <a:r>
              <a:rPr/>
              <a:t>Reproduzierbarkeit sicherstellen</a:t>
            </a:r>
          </a:p>
        </p:txBody>
      </p:sp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Aktuelle Diskussion und Kritik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p-Wert-Problematik</a:t>
            </a:r>
          </a:p>
          <a:p>
            <a:pPr lvl="0"/>
            <a:r>
              <a:rPr/>
              <a:t>Bayes’sche Alternativen</a:t>
            </a:r>
          </a:p>
          <a:p>
            <a:pPr lvl="0"/>
            <a:r>
              <a:rPr/>
              <a:t>Replikationskrise</a:t>
            </a:r>
          </a:p>
          <a:p>
            <a:pPr lvl="0"/>
            <a:r>
              <a:rPr/>
              <a:t>Power-Analysen und Stichprobenplanung</a:t>
            </a:r>
          </a:p>
        </p:txBody>
      </p:sp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R-Code-Beispiel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Beispieldaten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gruppe_1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gruppe_2 &lt;-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20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28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32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Unabhängiger t-Test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gruppe_2, </a:t>
            </a:r>
            <a:r>
              <a:rPr>
                <a:solidFill>
                  <a:srgbClr val="657422"/>
                </a:solidFill>
                <a:latin typeface="Courier"/>
              </a:rPr>
              <a:t>var.equal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Welch-Test (ungleiche Varianzen)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Effektstärke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(effsize)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cohen.d</a:t>
            </a:r>
            <a:r>
              <a:rPr>
                <a:solidFill>
                  <a:srgbClr val="003B4F"/>
                </a:solidFill>
                <a:latin typeface="Courier"/>
              </a:rPr>
              <a:t>(gruppe_1, gruppe_2)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Daten vorbereiten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daten &lt;- </a:t>
            </a:r>
            <a:r>
              <a:rPr>
                <a:solidFill>
                  <a:srgbClr val="4758AB"/>
                </a:solidFill>
                <a:latin typeface="Courier"/>
              </a:rPr>
              <a:t>data.frame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Wert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(gruppe_1, gruppe_2),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factor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"Gruppe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"Gruppe 2"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each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8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Boxplot erstellen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geom_jitter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width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stat_summary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fun =</a:t>
            </a:r>
            <a:r>
              <a:rPr>
                <a:solidFill>
                  <a:srgbClr val="003B4F"/>
                </a:solidFill>
                <a:latin typeface="Courier"/>
              </a:rPr>
              <a:t> mean, </a:t>
            </a:r>
            <a:r>
              <a:rPr>
                <a:solidFill>
                  <a:srgbClr val="657422"/>
                </a:solidFill>
                <a:latin typeface="Courier"/>
              </a:rPr>
              <a:t>geom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"point"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shape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Gruppenmittelwerte"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"Messwert"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</a:t>
            </a:r>
          </a:p>
        </p:txBody>
      </p:sp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Mittelwertvergleiche anwenden</a:t>
            </a:r>
          </a:p>
          <a:p>
            <a:pPr lvl="0"/>
            <a:r>
              <a:rPr>
                <a:latin typeface="Courier"/>
              </a:rPr>
              <a:t>t.test()</a:t>
            </a:r>
            <a:r>
              <a:rPr/>
              <a:t> mit Beispieldaten</a:t>
            </a:r>
          </a:p>
          <a:p>
            <a:pPr lvl="0"/>
            <a:r>
              <a:rPr/>
              <a:t>Voraussetzungen &amp; Interpretation</a:t>
            </a:r>
          </a:p>
          <a:p>
            <a:pPr lvl="0"/>
            <a:r>
              <a:rPr/>
              <a:t>Visualisierung mit ggplot2</a:t>
            </a:r>
          </a:p>
        </p:txBody>
      </p:sp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Vom Zentralen Grenzwertsatz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Stichprobenverteilung und Standardfehler</a:t>
            </a:r>
          </a:p>
          <a:p>
            <a:pPr lvl="0"/>
            <a:r>
              <a:rPr/>
              <a:t>t-Verteilung bei unbekannter Populationsvarianz</a:t>
            </a:r>
          </a:p>
          <a:p>
            <a:pPr lvl="0"/>
            <a:r>
              <a:rPr/>
              <a:t>Vergleich von Mittelwerten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Guiness-Bier brachte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William Sealy Gosset und die Entstehung der t-Verteilung</a:t>
            </a:r>
          </a:p>
          <a:p>
            <a:pPr lvl="0"/>
            <a:r>
              <a:rPr/>
              <a:t>Bedeutung der Freiheitsgrade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t-Verteilung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 - Eigenschaften im Vergleich zur Normalverteilung - Einfluss der Freiheitsgrade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Wichtige Annahmen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Unabhängigkeit der Stichproben</a:t>
            </a:r>
          </a:p>
          <a:p>
            <a:pPr lvl="0"/>
            <a:r>
              <a:rPr/>
              <a:t>Normalverteilung der Variablen</a:t>
            </a:r>
          </a:p>
          <a:p>
            <a:pPr lvl="0"/>
            <a:r>
              <a:rPr/>
              <a:t>Metrische Variablen</a:t>
            </a:r>
          </a:p>
          <a:p>
            <a:pPr lvl="0"/>
            <a:r>
              <a:rPr/>
              <a:t>Varianzhomogenität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Signifikanz?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des Signifikanzniveaus α</a:t>
            </a:r>
          </a:p>
          <a:p>
            <a:pPr lvl="0"/>
            <a:r>
              <a:rPr/>
              <a:t>Interpretation des p-Werts</a:t>
            </a:r>
          </a:p>
          <a:p>
            <a:pPr lvl="0"/>
            <a:r>
              <a:rPr/>
              <a:t>Häufige Fehlinterpretationen</a:t>
            </a:r>
          </a:p>
        </p:txBody>
      </p:sp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1. und 2.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False Positive (α-Fehler)</a:t>
            </a:r>
          </a:p>
          <a:p>
            <a:pPr lvl="0"/>
            <a:r>
              <a:rPr/>
              <a:t>False Negative (β-Fehler)</a:t>
            </a:r>
          </a:p>
          <a:p>
            <a:pPr lvl="0"/>
            <a:r>
              <a:rPr/>
              <a:t>Sensitivität und Spezifität</a:t>
            </a:r>
          </a:p>
        </p:txBody>
      </p:sp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Ein- versus zweiseitiger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Wann ist welcher Test angemessen?</a:t>
            </a:r>
          </a:p>
          <a:p>
            <a:pPr lvl="0"/>
            <a:r>
              <a:rPr/>
              <a:t>Auswirkungen auf p-Werte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Reale Beispiele für t-Tests</a:t>
            </a:r>
          </a:p>
          <a:p>
            <a:pPr lvl="0"/>
            <a:r>
              <a:rPr/>
              <a:t>Interpretation von Ergebnissen</a:t>
            </a:r>
          </a:p>
        </p:txBody>
      </p:sp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8: Umfragen und ANOVA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Quantitativ versus Qualitativ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Unterschiede in Forschungsansätzen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Primärdaten vs. Sekundärdaten</a:t>
            </a:r>
          </a:p>
          <a:p>
            <a:pPr lvl="0"/>
            <a:r>
              <a:rPr/>
              <a:t>Umfragen, Interviews, Messungen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Verzerrung zugunsten der Überlebenden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Stichprobenverzerrung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Probleme bei Umfragen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Convenience Sampling</a:t>
            </a:r>
          </a:p>
          <a:p>
            <a:pPr lvl="0"/>
            <a:r>
              <a:rPr/>
              <a:t>Non-Responder</a:t>
            </a:r>
          </a:p>
          <a:p>
            <a:pPr lvl="0"/>
            <a:r>
              <a:rPr/>
              <a:t>Yes bias</a:t>
            </a:r>
          </a:p>
          <a:p>
            <a:pPr lvl="0"/>
            <a:r>
              <a:rPr/>
              <a:t>No bias</a:t>
            </a:r>
          </a:p>
          <a:p>
            <a:pPr lvl="0"/>
            <a:r>
              <a:rPr/>
              <a:t>Bias towards the middle</a:t>
            </a:r>
          </a:p>
          <a:p>
            <a:pPr lvl="0"/>
            <a:r>
              <a:rPr/>
              <a:t>Soziale Erwünschtheit</a:t>
            </a:r>
          </a:p>
          <a:p>
            <a:pPr lvl="0"/>
            <a:r>
              <a:rPr/>
              <a:t>Logical Response</a:t>
            </a:r>
          </a:p>
          <a:p>
            <a:pPr lvl="0"/>
            <a:r>
              <a:rPr/>
              <a:t>Kulturelle Unterschiede (ein „Nein” ist nicht überall akzeptabel)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Likert-Skala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und Verwendung</a:t>
            </a:r>
          </a:p>
          <a:p>
            <a:pPr lvl="0"/>
            <a:r>
              <a:rPr/>
              <a:t>Balance, Neutraloption, Skalenlänge</a:t>
            </a:r>
          </a:p>
          <a:p>
            <a:pPr lvl="0"/>
            <a:r>
              <a:rPr/>
              <a:t>Vermeidung von Leading Questions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Analysis of Variance für mehr als zwei Gruppen</a:t>
            </a:r>
          </a:p>
          <a:p>
            <a:pPr lvl="0"/>
            <a:r>
              <a:rPr/>
              <a:t>Nullhypothese: Alle Gruppenmittelwerte sind gleich</a:t>
            </a:r>
          </a:p>
          <a:p>
            <a:pPr lvl="0"/>
            <a:r>
              <a:rPr/>
              <a:t>Alternativhypothese: Mindestens ein Gruppenmittelwert unterscheidet sich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und Annahmen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Normalverteilung innerhalb der Gruppen</a:t>
            </a:r>
          </a:p>
          <a:p>
            <a:pPr lvl="0"/>
            <a:r>
              <a:rPr/>
              <a:t>Homoskedastizität</a:t>
            </a:r>
          </a:p>
          <a:p>
            <a:pPr lvl="0"/>
            <a:r>
              <a:rPr/>
              <a:t>Unabhängigkeit der Beobachtungen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 Book Crossing-Datensatz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Analyse von Unterschieden in Buchbewertungen zwischen Altersgruppen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F-Statistik und Varianzvergleich</a:t>
            </a:r>
          </a:p>
          <a:p>
            <a:pPr lvl="0"/>
            <a:r>
              <a:rPr/>
              <a:t>Post-Hoc Tests zur Identifizierung spezifischer Gruppenunterschiede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9: Korrelationsanalyse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eine Korrelation?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statistischer Zusammenhänge</a:t>
            </a:r>
          </a:p>
          <a:p>
            <a:pPr lvl="0"/>
            <a:r>
              <a:rPr/>
              <a:t>Beispiele für korrelierte Daten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Korrelationen interessant?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Analyse historischer Daten</a:t>
            </a:r>
          </a:p>
          <a:p>
            <a:pPr lvl="0"/>
            <a:r>
              <a:rPr/>
              <a:t>Ethische Einschränkungen bei Experimenten</a:t>
            </a:r>
          </a:p>
        </p:txBody>
      </p:sp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 der Korrelation kommt die Kovarianz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Berechnung und Bedeutung der Kovarianz</a:t>
            </a:r>
          </a:p>
          <a:p>
            <a:pPr lvl="0"/>
            <a:r>
              <a:rPr/>
              <a:t>Standardisierung zur Korrelation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Wichtige Aspekte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Keine implizierte Kausalrichtung</a:t>
            </a:r>
          </a:p>
          <a:p>
            <a:pPr lvl="0"/>
            <a:r>
              <a:rPr/>
              <a:t>Scheinkorrelationen</a:t>
            </a:r>
          </a:p>
          <a:p>
            <a:pPr lvl="0"/>
            <a:r>
              <a:rPr/>
              <a:t>Pearson’s Korrelationskoeffizient und seine Interpretation</a:t>
            </a:r>
          </a:p>
          <a:p>
            <a:pPr lvl="0"/>
            <a:r>
              <a:rPr/>
              <a:t>p-Wert bei Korrelationen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Pearson-Korrelation: linear</a:t>
            </a:r>
          </a:p>
          <a:p>
            <a:pPr lvl="0"/>
            <a:r>
              <a:rPr/>
              <a:t>Spearman-Korrelation: monoton, rangbasiert</a:t>
            </a:r>
          </a:p>
          <a:p>
            <a:pPr lvl="0"/>
            <a:r>
              <a:rPr/>
              <a:t>Kendall-Tau-Korrelation: Rangordnungsübereinstimmung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Unterschied Korrelation zu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Korrelation misst Stärke des Zusammenhangs</a:t>
            </a:r>
          </a:p>
          <a:p>
            <a:pPr lvl="0"/>
            <a:r>
              <a:rPr/>
              <a:t>Regression prognostiziert Werte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Anwendung von </a:t>
            </a:r>
            <a:r>
              <a:rPr>
                <a:latin typeface="Courier"/>
              </a:rPr>
              <a:t>cor.test()</a:t>
            </a:r>
            <a:r>
              <a:rPr/>
              <a:t> und Scatterplots</a:t>
            </a:r>
          </a:p>
          <a:p>
            <a:pPr lvl="0"/>
            <a:r>
              <a:rPr/>
              <a:t>Kausalität vs. Korrelation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Definition und Ziel der Inter-Rater Reliability</a:t>
            </a:r>
          </a:p>
          <a:p>
            <a:pPr lvl="0"/>
            <a:r>
              <a:rPr/>
              <a:t>Konsistenz zwischen verschiedenen Beurteilern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Methoden zur Messung der IRR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Cohen’s Kappa: zwei Rater, kategoriale Daten</a:t>
            </a:r>
          </a:p>
          <a:p>
            <a:pPr lvl="0"/>
            <a:r>
              <a:rPr/>
              <a:t>Fleiss’ Kappa: mehr als zwei Rater, kategoriale Daten</a:t>
            </a:r>
          </a:p>
          <a:p>
            <a:pPr lvl="0"/>
            <a:r>
              <a:rPr/>
              <a:t>Intraclass Correlation Coefficient (ICC): kontinuierliche Daten</a:t>
            </a:r>
          </a:p>
        </p:txBody>
      </p:sp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von IRR-Maßen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Skalen für Cohen’s Kappa, Fleiss’ Kappa und ICC</a:t>
            </a:r>
          </a:p>
          <a:p>
            <a:pPr lvl="0"/>
            <a:r>
              <a:rPr/>
              <a:t>Praktische Beispiele</a:t>
            </a:r>
          </a:p>
        </p:txBody>
      </p:sp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10: Einfache Lineare Regression</a:t>
            </a:r>
          </a:p>
        </p:txBody>
      </p:sp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Wofür brauche ich lineare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Anwendungsbeispiele: Fairer Preis für gebrauchte Artikel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Lineare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Vorhersagen mit Regressionslinien</a:t>
            </a:r>
          </a:p>
          <a:p>
            <a:pPr lvl="0"/>
            <a:r>
              <a:rPr>
                <a:latin typeface="Courier"/>
              </a:rPr>
              <a:t>lm()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</a:p>
          <a:p>
            <a:pPr lvl="0"/>
            <a:r>
              <a:rPr>
                <a:latin typeface="Courier"/>
              </a:rPr>
              <a:t>geom_smooth(method = "lm")</a:t>
            </a:r>
          </a:p>
          <a:p>
            <a:pPr lvl="0"/>
            <a:r>
              <a:rPr/>
              <a:t>Interpretation der Koeffizienten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Heteroskedastizität beachten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Verteilung der Residuen um die Regressionslinie</a:t>
            </a:r>
          </a:p>
          <a:p>
            <a:pPr lvl="0"/>
            <a:r>
              <a:rPr/>
              <a:t>Homoskedastizität vs. Heteroskedastizität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Nicht-lineare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Umgang mit nicht-linearen Beziehungen</a:t>
            </a:r>
          </a:p>
          <a:p>
            <a:pPr lvl="0"/>
            <a:r>
              <a:rPr/>
              <a:t>Transformationen zur Verbesserung der Modellpassung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Vorhersage binärer abhängiger Variablen</a:t>
            </a:r>
          </a:p>
          <a:p>
            <a:pPr lvl="0"/>
            <a:r>
              <a:rPr/>
              <a:t>Anwendungsbereiche: Medizin, Finanzen, Marketing</a:t>
            </a:r>
          </a:p>
        </p:txBody>
      </p:sp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logistische Regressionsmodell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Verwendung von </a:t>
            </a:r>
            <a:r>
              <a:rPr>
                <a:latin typeface="Courier"/>
              </a:rPr>
              <a:t>glm()</a:t>
            </a:r>
            <a:r>
              <a:rPr/>
              <a:t> in R</a:t>
            </a:r>
          </a:p>
          <a:p>
            <a:pPr lvl="0"/>
            <a:r>
              <a:rPr/>
              <a:t>Interpretation der Log-Odds</a:t>
            </a:r>
          </a:p>
          <a:p>
            <a:pPr lvl="0"/>
            <a:r>
              <a:rPr/>
              <a:t>Modellbewertung mit Konfusionsmatrix und ROC-Kurve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11: Chi-Quadrat-Test &amp; kategoriale Daten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Kategoriale Daten analysieren</a:t>
            </a:r>
          </a:p>
          <a:p>
            <a:pPr lvl="0"/>
            <a:r>
              <a:rPr/>
              <a:t>Häufigkeitstabellen, </a:t>
            </a:r>
            <a:r>
              <a:rPr>
                <a:latin typeface="Courier"/>
              </a:rPr>
              <a:t>chisq.test()</a:t>
            </a:r>
          </a:p>
          <a:p>
            <a:pPr lvl="0"/>
            <a:r>
              <a:rPr/>
              <a:t>Visualisierung: Balken, Mosaikplots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Integration der gelernten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Zusammenführung aller Techniken</a:t>
            </a:r>
          </a:p>
          <a:p>
            <a:pPr lvl="0"/>
            <a:r>
              <a:rPr/>
              <a:t>Fallstudie mit einem realen Datensatz</a:t>
            </a:r>
          </a:p>
          <a:p>
            <a:pPr lvl="0"/>
            <a:r>
              <a:rPr/>
              <a:t>Von der Datenaufbereitung bis zur Interpretation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Sitzung 12: Abschluss und Ausblick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Zusammenfassung der wichtigsten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</a:t>
            </a:r>
          </a:p>
          <a:p>
            <a:pPr lvl="0"/>
            <a:r>
              <a:rPr/>
              <a:t>Inferenzstatistik</a:t>
            </a:r>
          </a:p>
          <a:p>
            <a:pPr lvl="0"/>
            <a:r>
              <a:rPr/>
              <a:t>Korrelation und Regression</a:t>
            </a:r>
          </a:p>
          <a:p>
            <a:pPr lvl="0"/>
            <a:r>
              <a:rPr/>
              <a:t>Hypothesentests</a:t>
            </a:r>
          </a:p>
        </p:txBody>
      </p:sp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Überblick: 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ANOVA (Varianzanalyse)</a:t>
            </a:r>
          </a:p>
          <a:p>
            <a:pPr lvl="0"/>
            <a:r>
              <a:rPr/>
              <a:t>Multiple Regression</a:t>
            </a:r>
          </a:p>
          <a:p>
            <a:pPr lvl="0"/>
            <a:r>
              <a:rPr/>
              <a:t>Faktoranalyse</a:t>
            </a:r>
          </a:p>
          <a:p>
            <a:pPr lvl="0"/>
            <a:r>
              <a:rPr/>
              <a:t>Zeitreihenanalyse</a:t>
            </a:r>
          </a:p>
          <a:p>
            <a:pPr lvl="0"/>
            <a:r>
              <a:rPr/>
              <a:t>Bayesianische Statistik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Offene Fragen und Diskussion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Evaluation und Feedback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171700"/>
                <a:gridCol w="3886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819400"/>
                <a:gridCol w="3378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1100"/>
                <a:gridCol w="2476500"/>
                <a:gridCol w="2032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743200"/>
                <a:gridCol w="33147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743200"/>
                <a:gridCol w="33147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das Tidyverse-Paket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Module wie dplyr und readr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laden und installieren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und Laden von Packages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typische Ablauf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Datenprozess von Import bis Analyse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Vor- und Nachteile verschiedener Formate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Beschreiben Sie die Schritte, um eine Tüte Gummibärchen nach Farben zu sortieren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Reguläre Ausdrücke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Mustererkennung in Daten</a:t>
            </a:r>
          </a:p>
          <a:p>
            <a:pPr lvl="0"/>
            <a:r>
              <a:rPr/>
              <a:t>Anwendung in </a:t>
            </a:r>
            <a:r>
              <a:rPr>
                <a:latin typeface="Courier"/>
              </a:rPr>
              <a:t>filter()</a:t>
            </a:r>
            <a:r>
              <a:rPr/>
              <a:t> und </a:t>
            </a:r>
            <a:r>
              <a:rPr>
                <a:latin typeface="Courier"/>
              </a:rPr>
              <a:t>mutate()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The greatest value of a picture is when it forces us to notice what we never expected to see. (John Tukey)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  <a:p>
            <a:pPr lvl="0" indent="-342900" marL="342900">
              <a:buAutoNum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Schritte, Teil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  <a:p>
            <a:pPr lvl="0" indent="-342900" marL="342900">
              <a:buAutoNum startAt="3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  <a:p>
            <a:pPr lvl="0" indent="-342900" marL="342900">
              <a:buAutoNum startAt="3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„Redundant Coding”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Prinzipien der 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 hilft auf das zu fokussieren, was wirklich wichtig ist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Wöchentliche Besprechung im Seminar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Comparison: Horizontal vs. Vertical Bar Charts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 horizontal when the text matters more. Use vertical when the order or time is key.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1981200"/>
                <a:gridCol w="1625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2025-05-01T18:54:59Z</dcterms:created>
  <dcterms:modified xsi:type="dcterms:W3CDTF">2025-05-01T18:54:59Z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